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68" r:id="rId2"/>
    <p:sldId id="257" r:id="rId3"/>
    <p:sldId id="258" r:id="rId4"/>
    <p:sldId id="264" r:id="rId5"/>
    <p:sldId id="265" r:id="rId6"/>
    <p:sldId id="266" r:id="rId7"/>
    <p:sldId id="263" r:id="rId8"/>
    <p:sldId id="262" r:id="rId9"/>
    <p:sldId id="267" r:id="rId10"/>
  </p:sldIdLst>
  <p:sldSz cx="9144000" cy="6858000" type="screen4x3"/>
  <p:notesSz cx="6789738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950"/>
    <a:srgbClr val="585C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6516" y="0"/>
            <a:ext cx="294163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2995A-62EC-429C-95DF-23EE4C5A794F}" type="datetimeFigureOut">
              <a:rPr lang="en-AU" smtClean="0"/>
              <a:t>13/01/2013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0838" cy="4468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1341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6516" y="9431341"/>
            <a:ext cx="294163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88618-9D25-4095-90EC-77B4276AFC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3349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7ED49-4FDA-48C0-881D-5FBFC1C4B6F7}" type="datetime1">
              <a:rPr lang="en-AU" smtClean="0"/>
              <a:t>13/01/2013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F625-28C0-4DCB-B029-3F5CF693C7F2}" type="datetime1">
              <a:rPr lang="en-AU" smtClean="0"/>
              <a:t>13/01/2013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62EB-50CB-424C-AED5-A85F085702C8}" type="datetime1">
              <a:rPr lang="en-AU" smtClean="0"/>
              <a:t>13/01/2013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F9FE-71BF-4F75-A31D-592431250A98}" type="datetime1">
              <a:rPr lang="en-AU" smtClean="0"/>
              <a:t>13/01/2013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7E2A-4FA2-4AA0-96D2-0AB3F802ACAA}" type="datetime1">
              <a:rPr lang="en-AU" smtClean="0"/>
              <a:t>13/01/2013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8CC4C-111C-4E46-ABAC-137F6D4D0193}" type="datetime1">
              <a:rPr lang="en-AU" smtClean="0"/>
              <a:t>13/01/2013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0CE9F-016E-4A0E-943B-CAF6886989C9}" type="datetime1">
              <a:rPr lang="en-AU" smtClean="0"/>
              <a:t>13/01/2013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3044-B559-4F8B-BBB9-E1DF69A05AE2}" type="datetime1">
              <a:rPr lang="en-AU" smtClean="0"/>
              <a:t>13/01/2013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F47AE-AA3E-424A-A4CE-2663CD645CB2}" type="datetime1">
              <a:rPr lang="en-AU" smtClean="0"/>
              <a:t>13/01/2013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F1BA-5DF6-4246-B256-830895BF9E2B}" type="datetime1">
              <a:rPr lang="en-AU" smtClean="0"/>
              <a:t>13/01/2013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6211-9631-4A73-949C-359962D33629}" type="datetime1">
              <a:rPr lang="en-AU" smtClean="0"/>
              <a:t>13/01/2013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931F1FA-17BA-4F8B-BBE6-3C8ECACC9BA3}" type="slidenum">
              <a:rPr lang="en-AU" smtClean="0"/>
              <a:t>‹#›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AU" smtClean="0"/>
              <a:t>LawCopy Services Pty Ltd - ACN:161 523 057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19573C9-2CB8-4DCA-B5DC-ED3CF2E2171C}" type="datetime1">
              <a:rPr lang="en-AU" smtClean="0"/>
              <a:t>13/01/2013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83568" y="764704"/>
            <a:ext cx="604867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E:\Law Copy Australia\Website\images\t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32" y="44624"/>
            <a:ext cx="14097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11560" y="190962"/>
            <a:ext cx="4237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err="1" smtClean="0">
                <a:solidFill>
                  <a:srgbClr val="FF0000"/>
                </a:solidFill>
              </a:rPr>
              <a:t>Law</a:t>
            </a:r>
            <a:r>
              <a:rPr lang="en-AU" sz="3200" b="1" dirty="0" err="1" smtClean="0">
                <a:solidFill>
                  <a:srgbClr val="464950"/>
                </a:solidFill>
              </a:rPr>
              <a:t>copy</a:t>
            </a:r>
            <a:r>
              <a:rPr lang="en-AU" sz="3200" b="1" dirty="0" smtClean="0"/>
              <a:t> </a:t>
            </a:r>
            <a:r>
              <a:rPr lang="en-AU" sz="3200" b="1" dirty="0" smtClean="0">
                <a:solidFill>
                  <a:srgbClr val="464950"/>
                </a:solidFill>
              </a:rPr>
              <a:t>Services</a:t>
            </a:r>
            <a:endParaRPr lang="en-AU" dirty="0"/>
          </a:p>
        </p:txBody>
      </p:sp>
      <p:pic>
        <p:nvPicPr>
          <p:cNvPr id="1028" name="Picture 4" descr="E:\Law Copy Australia\Website\images\botto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107" y="860698"/>
            <a:ext cx="37433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0"/>
          <p:cNvSpPr txBox="1">
            <a:spLocks/>
          </p:cNvSpPr>
          <p:nvPr/>
        </p:nvSpPr>
        <p:spPr>
          <a:xfrm>
            <a:off x="683568" y="2780928"/>
            <a:ext cx="7543800" cy="3240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 smtClean="0"/>
              <a:t>We specialise in </a:t>
            </a:r>
            <a:r>
              <a:rPr lang="en-AU" sz="2800" dirty="0" smtClean="0"/>
              <a:t>providing </a:t>
            </a:r>
            <a:r>
              <a:rPr lang="en-AU" sz="2800" dirty="0" smtClean="0"/>
              <a:t>law firms  with </a:t>
            </a:r>
            <a:r>
              <a:rPr lang="en-AU" sz="2800" dirty="0" smtClean="0"/>
              <a:t>administrative support for obtaining and copying documents.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AU" sz="2800" dirty="0" smtClean="0"/>
              <a:t>We copy any large files or voluminous document bundles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AU" sz="2800" dirty="0" smtClean="0"/>
              <a:t>Obtain subpoenaed documents from a variety of courts</a:t>
            </a:r>
          </a:p>
          <a:p>
            <a:pPr algn="just"/>
            <a:endParaRPr lang="en-AU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061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3568" y="2143001"/>
            <a:ext cx="7488832" cy="565919"/>
          </a:xfrm>
        </p:spPr>
        <p:txBody>
          <a:bodyPr/>
          <a:lstStyle/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/>
              <a:t/>
            </a:r>
            <a:br>
              <a:rPr lang="en-AU" sz="2800" dirty="0"/>
            </a:br>
            <a:r>
              <a:rPr lang="en-AU" sz="2800" dirty="0" smtClean="0">
                <a:solidFill>
                  <a:schemeClr val="tx1"/>
                </a:solidFill>
              </a:rPr>
              <a:t>We offer: </a:t>
            </a:r>
            <a:endParaRPr lang="en-AU" sz="28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3568" y="764704"/>
            <a:ext cx="604867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E:\Law Copy Australia\Website\images\t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32" y="44624"/>
            <a:ext cx="14097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11560" y="190962"/>
            <a:ext cx="4237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err="1" smtClean="0">
                <a:solidFill>
                  <a:srgbClr val="FF0000"/>
                </a:solidFill>
              </a:rPr>
              <a:t>Law</a:t>
            </a:r>
            <a:r>
              <a:rPr lang="en-AU" sz="3200" b="1" dirty="0" err="1" smtClean="0">
                <a:solidFill>
                  <a:srgbClr val="464950"/>
                </a:solidFill>
              </a:rPr>
              <a:t>copy</a:t>
            </a:r>
            <a:r>
              <a:rPr lang="en-AU" sz="3200" b="1" dirty="0" smtClean="0"/>
              <a:t> </a:t>
            </a:r>
            <a:r>
              <a:rPr lang="en-AU" sz="3200" b="1" dirty="0" smtClean="0">
                <a:solidFill>
                  <a:srgbClr val="464950"/>
                </a:solidFill>
              </a:rPr>
              <a:t>Services</a:t>
            </a:r>
            <a:endParaRPr lang="en-AU" dirty="0"/>
          </a:p>
        </p:txBody>
      </p:sp>
      <p:pic>
        <p:nvPicPr>
          <p:cNvPr id="1028" name="Picture 4" descr="E:\Law Copy Australia\Website\images\botto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107" y="860698"/>
            <a:ext cx="37433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0"/>
          <p:cNvSpPr txBox="1">
            <a:spLocks/>
          </p:cNvSpPr>
          <p:nvPr/>
        </p:nvSpPr>
        <p:spPr>
          <a:xfrm>
            <a:off x="700608" y="2636912"/>
            <a:ext cx="7327776" cy="3600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AU" sz="2400" dirty="0" smtClean="0"/>
              <a:t>Legal expertise</a:t>
            </a:r>
          </a:p>
          <a:p>
            <a:pPr algn="just"/>
            <a:endParaRPr lang="en-AU" sz="1000" dirty="0"/>
          </a:p>
          <a:p>
            <a:pPr algn="just"/>
            <a:r>
              <a:rPr lang="en-AU" sz="1800" dirty="0" smtClean="0"/>
              <a:t>We have a thorough knowledge of processes and procedures related to the production of subpoenaed </a:t>
            </a:r>
            <a:r>
              <a:rPr lang="en-AU" sz="1800" dirty="0" smtClean="0"/>
              <a:t>documents, </a:t>
            </a:r>
            <a:r>
              <a:rPr lang="en-AU" sz="1800" dirty="0" smtClean="0"/>
              <a:t>with an understanding of your needs in a variety of practice areas, inclusive of:</a:t>
            </a:r>
          </a:p>
          <a:p>
            <a:pPr algn="just"/>
            <a:endParaRPr lang="en-AU" sz="1800" dirty="0" smtClean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/>
              <a:t>Family Law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/>
              <a:t>Criminal law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Personal </a:t>
            </a:r>
            <a:r>
              <a:rPr lang="en-AU" sz="1800" dirty="0" smtClean="0"/>
              <a:t>injury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Commercial litigation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Defamation law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Insurance </a:t>
            </a:r>
            <a:endParaRPr lang="en-AU" sz="1800" dirty="0" smtClean="0"/>
          </a:p>
          <a:p>
            <a:pPr algn="just"/>
            <a:endParaRPr lang="en-AU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07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3568" y="2143001"/>
            <a:ext cx="7488832" cy="565919"/>
          </a:xfrm>
        </p:spPr>
        <p:txBody>
          <a:bodyPr/>
          <a:lstStyle/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/>
              <a:t/>
            </a:r>
            <a:br>
              <a:rPr lang="en-AU" sz="2800" dirty="0"/>
            </a:br>
            <a:r>
              <a:rPr lang="en-AU" sz="2800" dirty="0" smtClean="0">
                <a:solidFill>
                  <a:schemeClr val="tx1"/>
                </a:solidFill>
              </a:rPr>
              <a:t>We offer: </a:t>
            </a:r>
            <a:endParaRPr lang="en-AU" sz="28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3568" y="764704"/>
            <a:ext cx="604867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E:\Law Copy Australia\Website\images\t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32" y="44624"/>
            <a:ext cx="14097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11560" y="190962"/>
            <a:ext cx="4237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err="1" smtClean="0">
                <a:solidFill>
                  <a:srgbClr val="FF0000"/>
                </a:solidFill>
              </a:rPr>
              <a:t>Law</a:t>
            </a:r>
            <a:r>
              <a:rPr lang="en-AU" sz="3200" b="1" dirty="0" err="1" smtClean="0">
                <a:solidFill>
                  <a:srgbClr val="464950"/>
                </a:solidFill>
              </a:rPr>
              <a:t>copy</a:t>
            </a:r>
            <a:r>
              <a:rPr lang="en-AU" sz="3200" b="1" dirty="0" smtClean="0"/>
              <a:t> </a:t>
            </a:r>
            <a:r>
              <a:rPr lang="en-AU" sz="3200" b="1" dirty="0" smtClean="0">
                <a:solidFill>
                  <a:srgbClr val="464950"/>
                </a:solidFill>
              </a:rPr>
              <a:t>Services</a:t>
            </a:r>
            <a:endParaRPr lang="en-AU" dirty="0"/>
          </a:p>
        </p:txBody>
      </p:sp>
      <p:pic>
        <p:nvPicPr>
          <p:cNvPr id="1028" name="Picture 4" descr="E:\Law Copy Australia\Website\images\botto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107" y="860698"/>
            <a:ext cx="37433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0"/>
          <p:cNvSpPr txBox="1">
            <a:spLocks/>
          </p:cNvSpPr>
          <p:nvPr/>
        </p:nvSpPr>
        <p:spPr>
          <a:xfrm>
            <a:off x="700608" y="2636912"/>
            <a:ext cx="7327776" cy="28083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 smtClean="0"/>
              <a:t/>
            </a:r>
            <a:br>
              <a:rPr lang="en-AU" sz="2800" dirty="0" smtClean="0"/>
            </a:br>
            <a:endParaRPr lang="en-AU" sz="2800" dirty="0" smtClean="0"/>
          </a:p>
          <a:p>
            <a:pPr algn="just"/>
            <a:r>
              <a:rPr lang="en-AU" sz="2400" dirty="0" smtClean="0"/>
              <a:t>Reliability</a:t>
            </a:r>
          </a:p>
          <a:p>
            <a:pPr algn="just"/>
            <a:endParaRPr lang="en-AU" sz="1000" dirty="0"/>
          </a:p>
          <a:p>
            <a:pPr algn="just"/>
            <a:r>
              <a:rPr lang="en-AU" sz="1800" dirty="0" smtClean="0"/>
              <a:t>We have state of the art processes and systems to ensure efficient and timely delivery of your </a:t>
            </a:r>
            <a:r>
              <a:rPr lang="en-AU" sz="1800" dirty="0" smtClean="0"/>
              <a:t> </a:t>
            </a:r>
            <a:r>
              <a:rPr lang="en-AU" sz="1800" dirty="0" smtClean="0"/>
              <a:t>documents via the following delivery systems:</a:t>
            </a:r>
          </a:p>
          <a:p>
            <a:pPr algn="just"/>
            <a:endParaRPr lang="en-AU" sz="1800" dirty="0" smtClean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/>
              <a:t>Post via DX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E-mail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CD/DVD electronic copies for larger files and specialist </a:t>
            </a:r>
            <a:r>
              <a:rPr lang="en-AU" sz="1800" dirty="0" smtClean="0"/>
              <a:t>documents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Hand  Collection &amp; Delivery,  for urgent  requests</a:t>
            </a:r>
            <a:endParaRPr lang="en-AU" sz="1800" dirty="0" smtClean="0"/>
          </a:p>
          <a:p>
            <a:pPr algn="just"/>
            <a:endParaRPr lang="en-AU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446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3568" y="2143001"/>
            <a:ext cx="7488832" cy="565919"/>
          </a:xfrm>
        </p:spPr>
        <p:txBody>
          <a:bodyPr/>
          <a:lstStyle/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/>
              <a:t/>
            </a:r>
            <a:br>
              <a:rPr lang="en-AU" sz="2800" dirty="0"/>
            </a:br>
            <a:r>
              <a:rPr lang="en-AU" sz="2800" dirty="0" smtClean="0">
                <a:solidFill>
                  <a:schemeClr val="tx1"/>
                </a:solidFill>
              </a:rPr>
              <a:t>We offer: </a:t>
            </a:r>
            <a:endParaRPr lang="en-AU" sz="28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3568" y="764704"/>
            <a:ext cx="604867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E:\Law Copy Australia\Website\images\t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32" y="44624"/>
            <a:ext cx="14097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11560" y="190962"/>
            <a:ext cx="4237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err="1" smtClean="0">
                <a:solidFill>
                  <a:srgbClr val="FF0000"/>
                </a:solidFill>
              </a:rPr>
              <a:t>Law</a:t>
            </a:r>
            <a:r>
              <a:rPr lang="en-AU" sz="3200" b="1" dirty="0" err="1" smtClean="0">
                <a:solidFill>
                  <a:srgbClr val="464950"/>
                </a:solidFill>
              </a:rPr>
              <a:t>copy</a:t>
            </a:r>
            <a:r>
              <a:rPr lang="en-AU" sz="3200" b="1" dirty="0" smtClean="0"/>
              <a:t> </a:t>
            </a:r>
            <a:r>
              <a:rPr lang="en-AU" sz="3200" b="1" dirty="0" smtClean="0">
                <a:solidFill>
                  <a:srgbClr val="464950"/>
                </a:solidFill>
              </a:rPr>
              <a:t>Services</a:t>
            </a:r>
            <a:endParaRPr lang="en-AU" dirty="0"/>
          </a:p>
        </p:txBody>
      </p:sp>
      <p:pic>
        <p:nvPicPr>
          <p:cNvPr id="1028" name="Picture 4" descr="E:\Law Copy Australia\Website\images\botto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107" y="860698"/>
            <a:ext cx="37433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0"/>
          <p:cNvSpPr txBox="1">
            <a:spLocks/>
          </p:cNvSpPr>
          <p:nvPr/>
        </p:nvSpPr>
        <p:spPr>
          <a:xfrm>
            <a:off x="700608" y="2636912"/>
            <a:ext cx="7327776" cy="30963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 smtClean="0"/>
              <a:t/>
            </a:r>
            <a:br>
              <a:rPr lang="en-AU" sz="2800" dirty="0" smtClean="0"/>
            </a:br>
            <a:endParaRPr lang="en-AU" sz="2800" dirty="0" smtClean="0"/>
          </a:p>
          <a:p>
            <a:pPr algn="just"/>
            <a:r>
              <a:rPr lang="en-AU" sz="2400" dirty="0" smtClean="0"/>
              <a:t>Quality Service</a:t>
            </a:r>
          </a:p>
          <a:p>
            <a:pPr algn="just"/>
            <a:endParaRPr lang="en-AU" sz="1000" dirty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We pride ourselves on our rigorous </a:t>
            </a:r>
            <a:r>
              <a:rPr lang="en-AU" sz="1800" dirty="0"/>
              <a:t>and secure document management </a:t>
            </a:r>
            <a:r>
              <a:rPr lang="en-AU" sz="1800" dirty="0" smtClean="0"/>
              <a:t>processes  </a:t>
            </a:r>
            <a:r>
              <a:rPr lang="en-AU" sz="1800" dirty="0"/>
              <a:t>designed to maintain </a:t>
            </a:r>
            <a:r>
              <a:rPr lang="en-AU" sz="1800" dirty="0" smtClean="0"/>
              <a:t>confidentiality </a:t>
            </a:r>
            <a:r>
              <a:rPr lang="en-AU" sz="1800" dirty="0"/>
              <a:t>of copied </a:t>
            </a:r>
            <a:r>
              <a:rPr lang="en-AU" sz="1800" dirty="0" smtClean="0"/>
              <a:t>materials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Our team double checks all work completed to ensure you only receive the  correct materials</a:t>
            </a:r>
            <a:r>
              <a:rPr lang="en-AU" sz="1800" dirty="0" smtClean="0"/>
              <a:t>.</a:t>
            </a:r>
            <a:endParaRPr lang="en-AU" sz="1800" dirty="0" smtClean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/>
              <a:t>W</a:t>
            </a:r>
            <a:r>
              <a:rPr lang="en-AU" sz="1800" dirty="0" smtClean="0"/>
              <a:t>e </a:t>
            </a:r>
            <a:r>
              <a:rPr lang="en-AU" sz="1800" dirty="0" smtClean="0"/>
              <a:t>have been able to streamline our systems and processes to ensure your business needs  are met</a:t>
            </a:r>
          </a:p>
          <a:p>
            <a:pPr algn="just"/>
            <a:endParaRPr lang="en-AU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507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3568" y="2143001"/>
            <a:ext cx="7488832" cy="565919"/>
          </a:xfrm>
        </p:spPr>
        <p:txBody>
          <a:bodyPr/>
          <a:lstStyle/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/>
              <a:t/>
            </a:r>
            <a:br>
              <a:rPr lang="en-AU" sz="2800" dirty="0"/>
            </a:br>
            <a:r>
              <a:rPr lang="en-AU" sz="2800" dirty="0" smtClean="0">
                <a:solidFill>
                  <a:schemeClr val="tx1"/>
                </a:solidFill>
              </a:rPr>
              <a:t>We offer: </a:t>
            </a:r>
            <a:endParaRPr lang="en-AU" sz="28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3568" y="764704"/>
            <a:ext cx="604867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E:\Law Copy Australia\Website\images\t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32" y="44624"/>
            <a:ext cx="14097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11560" y="190962"/>
            <a:ext cx="4237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err="1" smtClean="0">
                <a:solidFill>
                  <a:srgbClr val="FF0000"/>
                </a:solidFill>
              </a:rPr>
              <a:t>Law</a:t>
            </a:r>
            <a:r>
              <a:rPr lang="en-AU" sz="3200" b="1" dirty="0" err="1" smtClean="0">
                <a:solidFill>
                  <a:srgbClr val="464950"/>
                </a:solidFill>
              </a:rPr>
              <a:t>copy</a:t>
            </a:r>
            <a:r>
              <a:rPr lang="en-AU" sz="3200" b="1" dirty="0" smtClean="0"/>
              <a:t> </a:t>
            </a:r>
            <a:r>
              <a:rPr lang="en-AU" sz="3200" b="1" dirty="0" smtClean="0">
                <a:solidFill>
                  <a:srgbClr val="464950"/>
                </a:solidFill>
              </a:rPr>
              <a:t>Services</a:t>
            </a:r>
            <a:endParaRPr lang="en-AU" dirty="0"/>
          </a:p>
        </p:txBody>
      </p:sp>
      <p:pic>
        <p:nvPicPr>
          <p:cNvPr id="1028" name="Picture 4" descr="E:\Law Copy Australia\Website\images\botto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107" y="860698"/>
            <a:ext cx="37433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0"/>
          <p:cNvSpPr txBox="1">
            <a:spLocks/>
          </p:cNvSpPr>
          <p:nvPr/>
        </p:nvSpPr>
        <p:spPr>
          <a:xfrm>
            <a:off x="700608" y="2636912"/>
            <a:ext cx="7327776" cy="33123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 smtClean="0"/>
              <a:t/>
            </a:r>
            <a:br>
              <a:rPr lang="en-AU" sz="2800" dirty="0" smtClean="0"/>
            </a:br>
            <a:endParaRPr lang="en-AU" sz="2800" dirty="0" smtClean="0"/>
          </a:p>
          <a:p>
            <a:pPr algn="just"/>
            <a:r>
              <a:rPr lang="en-AU" sz="2400" dirty="0"/>
              <a:t>A cost effective solution to your document delivery needs</a:t>
            </a:r>
            <a:endParaRPr lang="en-AU" sz="2800" dirty="0"/>
          </a:p>
          <a:p>
            <a:pPr algn="just"/>
            <a:endParaRPr lang="en-AU" sz="1000" dirty="0" smtClean="0"/>
          </a:p>
          <a:p>
            <a:pPr algn="just"/>
            <a:r>
              <a:rPr lang="en-AU" sz="1800" dirty="0">
                <a:solidFill>
                  <a:srgbClr val="FF0000"/>
                </a:solidFill>
              </a:rPr>
              <a:t>Obtaining  Subpoena  Material</a:t>
            </a:r>
            <a:endParaRPr lang="en-AU" sz="1800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O</a:t>
            </a:r>
            <a:r>
              <a:rPr lang="en-AU" sz="1800" dirty="0" smtClean="0"/>
              <a:t>ur </a:t>
            </a:r>
            <a:r>
              <a:rPr lang="en-AU" sz="1800" dirty="0"/>
              <a:t>competitors currently charge a base fee of about $40 per matter plus 77 cents per black and white </a:t>
            </a:r>
            <a:r>
              <a:rPr lang="en-AU" sz="1800" dirty="0" smtClean="0"/>
              <a:t>page. </a:t>
            </a:r>
            <a:r>
              <a:rPr lang="en-AU" sz="1800" dirty="0" err="1" smtClean="0"/>
              <a:t>Lawcopy</a:t>
            </a:r>
            <a:r>
              <a:rPr lang="en-AU" sz="1800" dirty="0" smtClean="0"/>
              <a:t> </a:t>
            </a:r>
            <a:r>
              <a:rPr lang="en-AU" sz="1800" dirty="0"/>
              <a:t>Services is offering your firm an introductory base fee of $20 per matter plus 65 cents per black and white </a:t>
            </a:r>
            <a:r>
              <a:rPr lang="en-AU" sz="1800" dirty="0" smtClean="0"/>
              <a:t>page</a:t>
            </a:r>
          </a:p>
          <a:p>
            <a:pPr algn="just"/>
            <a:endParaRPr lang="en-AU" sz="1800" dirty="0" smtClean="0">
              <a:solidFill>
                <a:srgbClr val="FF0000"/>
              </a:solidFill>
            </a:endParaRPr>
          </a:p>
          <a:p>
            <a:pPr algn="just"/>
            <a:r>
              <a:rPr lang="en-AU" sz="1800" dirty="0" smtClean="0">
                <a:solidFill>
                  <a:srgbClr val="FF0000"/>
                </a:solidFill>
              </a:rPr>
              <a:t>File Copying</a:t>
            </a:r>
            <a:endParaRPr lang="en-AU" sz="1800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For any file copying we charge competitive rates  on a sliding scale dependant on the volumes required.  Please contact us for more information.</a:t>
            </a:r>
            <a:endParaRPr lang="en-AU" sz="1800" dirty="0"/>
          </a:p>
          <a:p>
            <a:pPr algn="just"/>
            <a:endParaRPr lang="en-AU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04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83568" y="764704"/>
            <a:ext cx="604867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E:\Law Copy Australia\Website\images\t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32" y="44624"/>
            <a:ext cx="14097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11560" y="190962"/>
            <a:ext cx="4237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err="1" smtClean="0">
                <a:solidFill>
                  <a:srgbClr val="FF0000"/>
                </a:solidFill>
              </a:rPr>
              <a:t>Law</a:t>
            </a:r>
            <a:r>
              <a:rPr lang="en-AU" sz="3200" b="1" dirty="0" err="1" smtClean="0">
                <a:solidFill>
                  <a:srgbClr val="464950"/>
                </a:solidFill>
              </a:rPr>
              <a:t>copy</a:t>
            </a:r>
            <a:r>
              <a:rPr lang="en-AU" sz="3200" b="1" dirty="0" smtClean="0"/>
              <a:t> </a:t>
            </a:r>
            <a:r>
              <a:rPr lang="en-AU" sz="3200" b="1" dirty="0" smtClean="0">
                <a:solidFill>
                  <a:srgbClr val="464950"/>
                </a:solidFill>
              </a:rPr>
              <a:t>Services</a:t>
            </a:r>
            <a:endParaRPr lang="en-AU" dirty="0"/>
          </a:p>
        </p:txBody>
      </p:sp>
      <p:pic>
        <p:nvPicPr>
          <p:cNvPr id="1028" name="Picture 4" descr="E:\Law Copy Australia\Website\images\botto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107" y="860698"/>
            <a:ext cx="37433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0"/>
          <p:cNvSpPr txBox="1">
            <a:spLocks/>
          </p:cNvSpPr>
          <p:nvPr/>
        </p:nvSpPr>
        <p:spPr>
          <a:xfrm>
            <a:off x="700608" y="2132856"/>
            <a:ext cx="7327776" cy="30963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endParaRPr lang="en-AU" sz="2800" dirty="0" smtClean="0"/>
          </a:p>
          <a:p>
            <a:pPr algn="just"/>
            <a:r>
              <a:rPr lang="en-AU" sz="2400" dirty="0" smtClean="0"/>
              <a:t>Case </a:t>
            </a:r>
            <a:r>
              <a:rPr lang="en-AU" sz="2400" dirty="0" smtClean="0"/>
              <a:t>Study – Obtaining Subpoena Material</a:t>
            </a:r>
            <a:endParaRPr lang="en-AU" sz="2800" dirty="0"/>
          </a:p>
          <a:p>
            <a:pPr algn="just"/>
            <a:endParaRPr lang="en-AU" sz="1000" dirty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Assuming 100 matters and 3,000 pages per month 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en-AU" sz="1800" dirty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Our competitors would charge $6,230 plus GST per month 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en-AU" sz="1800" dirty="0" smtClean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err="1" smtClean="0"/>
              <a:t>Lawcopy</a:t>
            </a:r>
            <a:r>
              <a:rPr lang="en-AU" sz="1800" dirty="0" smtClean="0"/>
              <a:t> Services would charge  $3,950 plus GST per month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en-AU" sz="1000" dirty="0"/>
          </a:p>
          <a:p>
            <a:r>
              <a:rPr lang="en-AU" sz="2800" dirty="0"/>
              <a:t> </a:t>
            </a:r>
            <a:r>
              <a:rPr lang="en-AU" sz="2800" dirty="0" smtClean="0"/>
              <a:t>Saving your firm $27,360  annually, or </a:t>
            </a:r>
            <a:r>
              <a:rPr lang="en-AU" sz="4000" dirty="0" smtClean="0">
                <a:solidFill>
                  <a:srgbClr val="C00000"/>
                </a:solidFill>
              </a:rPr>
              <a:t>36.6%</a:t>
            </a:r>
            <a:endParaRPr lang="en-AU" sz="4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8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3568" y="2143001"/>
            <a:ext cx="7488832" cy="565919"/>
          </a:xfrm>
        </p:spPr>
        <p:txBody>
          <a:bodyPr/>
          <a:lstStyle/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/>
              <a:t/>
            </a:r>
            <a:br>
              <a:rPr lang="en-AU" sz="2800" dirty="0"/>
            </a:br>
            <a:r>
              <a:rPr lang="en-AU" sz="2800" dirty="0" smtClean="0">
                <a:solidFill>
                  <a:schemeClr val="tx1"/>
                </a:solidFill>
              </a:rPr>
              <a:t>We offer: </a:t>
            </a:r>
            <a:endParaRPr lang="en-AU" sz="28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3568" y="764704"/>
            <a:ext cx="604867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E:\Law Copy Australia\Website\images\t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32" y="44624"/>
            <a:ext cx="14097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11560" y="190962"/>
            <a:ext cx="4237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err="1" smtClean="0">
                <a:solidFill>
                  <a:srgbClr val="FF0000"/>
                </a:solidFill>
              </a:rPr>
              <a:t>Law</a:t>
            </a:r>
            <a:r>
              <a:rPr lang="en-AU" sz="3200" b="1" dirty="0" err="1" smtClean="0">
                <a:solidFill>
                  <a:srgbClr val="464950"/>
                </a:solidFill>
              </a:rPr>
              <a:t>copy</a:t>
            </a:r>
            <a:r>
              <a:rPr lang="en-AU" sz="3200" b="1" dirty="0" smtClean="0"/>
              <a:t> </a:t>
            </a:r>
            <a:r>
              <a:rPr lang="en-AU" sz="3200" b="1" dirty="0" smtClean="0">
                <a:solidFill>
                  <a:srgbClr val="464950"/>
                </a:solidFill>
              </a:rPr>
              <a:t>Services</a:t>
            </a:r>
            <a:endParaRPr lang="en-AU" dirty="0"/>
          </a:p>
        </p:txBody>
      </p:sp>
      <p:pic>
        <p:nvPicPr>
          <p:cNvPr id="1028" name="Picture 4" descr="E:\Law Copy Australia\Website\images\botto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107" y="860698"/>
            <a:ext cx="37433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0"/>
          <p:cNvSpPr txBox="1">
            <a:spLocks/>
          </p:cNvSpPr>
          <p:nvPr/>
        </p:nvSpPr>
        <p:spPr>
          <a:xfrm>
            <a:off x="683568" y="2780928"/>
            <a:ext cx="7327776" cy="20882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400" dirty="0" smtClean="0"/>
              <a:t>Premium Services</a:t>
            </a:r>
          </a:p>
          <a:p>
            <a:pPr algn="just"/>
            <a:endParaRPr lang="en-AU" sz="1000" dirty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OCR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en-AU" sz="1800" dirty="0" smtClean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Colour copying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en-AU" sz="1800" dirty="0" smtClean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n-AU" sz="1800" dirty="0" smtClean="0"/>
              <a:t>Free delivery</a:t>
            </a:r>
            <a:endParaRPr lang="en-AU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374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3568" y="2143001"/>
            <a:ext cx="7488832" cy="637927"/>
          </a:xfrm>
        </p:spPr>
        <p:txBody>
          <a:bodyPr/>
          <a:lstStyle/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/>
              <a:t/>
            </a:r>
            <a:br>
              <a:rPr lang="en-AU" sz="2800" dirty="0"/>
            </a:br>
            <a:r>
              <a:rPr lang="en-AU" sz="2800" dirty="0" smtClean="0">
                <a:solidFill>
                  <a:schemeClr val="tx1"/>
                </a:solidFill>
              </a:rPr>
              <a:t>C</a:t>
            </a:r>
            <a:r>
              <a:rPr lang="en-AU" sz="2400" dirty="0" smtClean="0">
                <a:solidFill>
                  <a:schemeClr val="tx1"/>
                </a:solidFill>
              </a:rPr>
              <a:t>onclusion: </a:t>
            </a:r>
            <a:r>
              <a:rPr lang="en-AU" sz="2400" dirty="0" err="1" smtClean="0">
                <a:solidFill>
                  <a:srgbClr val="FF0000"/>
                </a:solidFill>
              </a:rPr>
              <a:t>Law</a:t>
            </a:r>
            <a:r>
              <a:rPr lang="en-AU" sz="2400" dirty="0" err="1" smtClean="0">
                <a:solidFill>
                  <a:schemeClr val="tx1"/>
                </a:solidFill>
              </a:rPr>
              <a:t>copy</a:t>
            </a:r>
            <a:r>
              <a:rPr lang="en-AU" sz="2400" dirty="0" smtClean="0">
                <a:solidFill>
                  <a:schemeClr val="tx1"/>
                </a:solidFill>
              </a:rPr>
              <a:t> Services offers the following benefits; </a:t>
            </a:r>
            <a:endParaRPr lang="en-AU" sz="24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3568" y="764704"/>
            <a:ext cx="604867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E:\Law Copy Australia\Website\images\t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32" y="44624"/>
            <a:ext cx="14097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11560" y="190962"/>
            <a:ext cx="4237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err="1" smtClean="0">
                <a:solidFill>
                  <a:srgbClr val="FF0000"/>
                </a:solidFill>
              </a:rPr>
              <a:t>Law</a:t>
            </a:r>
            <a:r>
              <a:rPr lang="en-AU" sz="3200" b="1" dirty="0" err="1" smtClean="0">
                <a:solidFill>
                  <a:srgbClr val="464950"/>
                </a:solidFill>
              </a:rPr>
              <a:t>copy</a:t>
            </a:r>
            <a:r>
              <a:rPr lang="en-AU" sz="3200" b="1" dirty="0" smtClean="0"/>
              <a:t> </a:t>
            </a:r>
            <a:r>
              <a:rPr lang="en-AU" sz="3200" b="1" dirty="0" smtClean="0">
                <a:solidFill>
                  <a:srgbClr val="464950"/>
                </a:solidFill>
              </a:rPr>
              <a:t>Services</a:t>
            </a:r>
            <a:endParaRPr lang="en-AU" dirty="0"/>
          </a:p>
        </p:txBody>
      </p:sp>
      <p:pic>
        <p:nvPicPr>
          <p:cNvPr id="1028" name="Picture 4" descr="E:\Law Copy Australia\Website\images\botto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107" y="860698"/>
            <a:ext cx="37433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0"/>
          <p:cNvSpPr txBox="1">
            <a:spLocks/>
          </p:cNvSpPr>
          <p:nvPr/>
        </p:nvSpPr>
        <p:spPr>
          <a:xfrm>
            <a:off x="827584" y="2852936"/>
            <a:ext cx="7327776" cy="24482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 smtClean="0"/>
              <a:t/>
            </a:r>
            <a:br>
              <a:rPr lang="en-AU" sz="2800" dirty="0" smtClean="0"/>
            </a:br>
            <a:endParaRPr lang="en-AU" sz="2800" dirty="0" smtClean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 smtClean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 smtClean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/>
          </a:p>
          <a:p>
            <a:pPr marL="457200" indent="-457200" algn="just">
              <a:buFont typeface="Wingdings" pitchFamily="2" charset="2"/>
              <a:buChar char="§"/>
            </a:pPr>
            <a:r>
              <a:rPr lang="en-AU" sz="2400" dirty="0" smtClean="0"/>
              <a:t>Legal expertise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AU" sz="2400" dirty="0" smtClean="0"/>
              <a:t>A reliable, premium quality service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AU" sz="2400" dirty="0" smtClean="0"/>
              <a:t>Rigorous and secure document management  processes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AU" sz="2400" dirty="0" smtClean="0"/>
              <a:t>A cost effective solution to your document delivery needs</a:t>
            </a:r>
            <a:endParaRPr lang="en-AU" sz="2800" dirty="0" smtClean="0"/>
          </a:p>
          <a:p>
            <a:pPr algn="just"/>
            <a:endParaRPr lang="en-AU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865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3568" y="2143001"/>
            <a:ext cx="7488832" cy="637927"/>
          </a:xfrm>
        </p:spPr>
        <p:txBody>
          <a:bodyPr/>
          <a:lstStyle/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/>
              <a:t/>
            </a:r>
            <a:br>
              <a:rPr lang="en-AU" sz="2800" dirty="0"/>
            </a:br>
            <a:r>
              <a:rPr lang="en-AU" sz="2800" dirty="0" smtClean="0">
                <a:solidFill>
                  <a:schemeClr val="tx1"/>
                </a:solidFill>
              </a:rPr>
              <a:t>Contact </a:t>
            </a:r>
            <a:r>
              <a:rPr lang="en-AU" sz="2400" dirty="0" smtClean="0">
                <a:solidFill>
                  <a:schemeClr val="tx1"/>
                </a:solidFill>
              </a:rPr>
              <a:t>:  </a:t>
            </a:r>
            <a:endParaRPr lang="en-AU" sz="24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3568" y="764704"/>
            <a:ext cx="604867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E:\Law Copy Australia\Website\images\t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32" y="44624"/>
            <a:ext cx="14097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11560" y="190962"/>
            <a:ext cx="4237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err="1" smtClean="0">
                <a:solidFill>
                  <a:srgbClr val="FF0000"/>
                </a:solidFill>
              </a:rPr>
              <a:t>Law</a:t>
            </a:r>
            <a:r>
              <a:rPr lang="en-AU" sz="3200" b="1" dirty="0" err="1" smtClean="0">
                <a:solidFill>
                  <a:srgbClr val="464950"/>
                </a:solidFill>
              </a:rPr>
              <a:t>copy</a:t>
            </a:r>
            <a:r>
              <a:rPr lang="en-AU" sz="3200" b="1" dirty="0" smtClean="0"/>
              <a:t> </a:t>
            </a:r>
            <a:r>
              <a:rPr lang="en-AU" sz="3200" b="1" dirty="0" smtClean="0">
                <a:solidFill>
                  <a:srgbClr val="464950"/>
                </a:solidFill>
              </a:rPr>
              <a:t>Services</a:t>
            </a:r>
            <a:endParaRPr lang="en-AU" dirty="0"/>
          </a:p>
        </p:txBody>
      </p:sp>
      <p:pic>
        <p:nvPicPr>
          <p:cNvPr id="1028" name="Picture 4" descr="E:\Law Copy Australia\Website\images\botto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107" y="860698"/>
            <a:ext cx="37433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0"/>
          <p:cNvSpPr txBox="1">
            <a:spLocks/>
          </p:cNvSpPr>
          <p:nvPr/>
        </p:nvSpPr>
        <p:spPr>
          <a:xfrm>
            <a:off x="827584" y="2852936"/>
            <a:ext cx="7327776" cy="24482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 smtClean="0"/>
              <a:t/>
            </a:r>
            <a:br>
              <a:rPr lang="en-AU" sz="2800" dirty="0" smtClean="0"/>
            </a:br>
            <a:endParaRPr lang="en-AU" sz="2800" dirty="0" smtClean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 smtClean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 smtClean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 smtClean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 smtClean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 smtClean="0"/>
          </a:p>
          <a:p>
            <a:pPr marL="457200" indent="-457200" algn="just">
              <a:buFont typeface="Wingdings" pitchFamily="2" charset="2"/>
              <a:buChar char="§"/>
            </a:pPr>
            <a:endParaRPr lang="en-AU" sz="2400" dirty="0"/>
          </a:p>
          <a:p>
            <a:pPr marL="457200" indent="-457200" algn="just">
              <a:buFont typeface="Wingdings" pitchFamily="2" charset="2"/>
              <a:buChar char="§"/>
            </a:pPr>
            <a:r>
              <a:rPr lang="en-AU" sz="2400" dirty="0" smtClean="0"/>
              <a:t>Email –  info@lawcopy.com.au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AU" sz="2400" dirty="0" smtClean="0"/>
              <a:t>Mobile – 0414  848 884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AU" sz="2400" dirty="0" smtClean="0"/>
              <a:t>Fax  - 02 6675 0887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AU" sz="2400" dirty="0" smtClean="0"/>
              <a:t>DX 11541 Sydney Downtown</a:t>
            </a:r>
          </a:p>
          <a:p>
            <a:pPr algn="just"/>
            <a:endParaRPr lang="en-AU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LawCopy Services Pty Ltd - ACN:161 523 057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590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859</TotalTime>
  <Words>136</Words>
  <Application>Microsoft Office PowerPoint</Application>
  <PresentationFormat>On-screen Show (4:3)</PresentationFormat>
  <Paragraphs>100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Adjacency</vt:lpstr>
      <vt:lpstr>PowerPoint Presentation</vt:lpstr>
      <vt:lpstr>  We offer: </vt:lpstr>
      <vt:lpstr>  We offer: </vt:lpstr>
      <vt:lpstr>  We offer: </vt:lpstr>
      <vt:lpstr>  We offer: </vt:lpstr>
      <vt:lpstr>PowerPoint Presentation</vt:lpstr>
      <vt:lpstr>  We offer: </vt:lpstr>
      <vt:lpstr>  Conclusion: Lawcopy Services offers the following benefits; </vt:lpstr>
      <vt:lpstr>  Contact 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Zubin Hiramanek</dc:creator>
  <cp:lastModifiedBy>Zubin Hiramanek</cp:lastModifiedBy>
  <cp:revision>37</cp:revision>
  <cp:lastPrinted>2013-01-04T06:21:47Z</cp:lastPrinted>
  <dcterms:created xsi:type="dcterms:W3CDTF">2012-11-25T02:34:50Z</dcterms:created>
  <dcterms:modified xsi:type="dcterms:W3CDTF">2013-01-13T11:00:18Z</dcterms:modified>
</cp:coreProperties>
</file>